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C7B466-C46B-4488-9D2C-BB941F7B9C02}" v="11" dt="2025-07-21T08:03:20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784EC29-4FDA-4E32-FB99-9E2EC8929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730" y="2404531"/>
            <a:ext cx="8421304" cy="1646302"/>
          </a:xfrm>
        </p:spPr>
        <p:txBody>
          <a:bodyPr/>
          <a:lstStyle/>
          <a:p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תהליך בניית </a:t>
            </a:r>
            <a:r>
              <a:rPr lang="he-I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חזון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מ.א אשכול</a:t>
            </a:r>
          </a:p>
        </p:txBody>
      </p:sp>
      <p:pic>
        <p:nvPicPr>
          <p:cNvPr id="4" name="תמונה 3" descr="תמונה שמכילה טקסט, גופן, לוגו, גרפיקה&#10;&#10;התיאור נוצר באופן אוטומטי">
            <a:extLst>
              <a:ext uri="{FF2B5EF4-FFF2-40B4-BE49-F238E27FC236}">
                <a16:creationId xmlns:a16="http://schemas.microsoft.com/office/drawing/2014/main" id="{E134214B-A6DF-D650-581A-90A6A4179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698" y="169595"/>
            <a:ext cx="1708631" cy="200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5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C435AC-9767-97D8-F8FA-697F1D62C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159" y="996973"/>
            <a:ext cx="8596668" cy="1004047"/>
          </a:xfrm>
        </p:spPr>
        <p:txBody>
          <a:bodyPr>
            <a:normAutofit/>
          </a:bodyPr>
          <a:lstStyle/>
          <a:p>
            <a:r>
              <a:rPr lang="he-IL" sz="4000" dirty="0"/>
              <a:t>יוני - יולי 2025- תהליך ראיונות מקדים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BE141B0-81CB-40B2-6576-26D3D6477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4920" y="1959527"/>
            <a:ext cx="9357919" cy="2143387"/>
          </a:xfrm>
        </p:spPr>
        <p:txBody>
          <a:bodyPr>
            <a:normAutofit/>
          </a:bodyPr>
          <a:lstStyle/>
          <a:p>
            <a:pPr algn="ctr"/>
            <a:r>
              <a:rPr lang="he-IL" sz="2400" dirty="0"/>
              <a:t>ראשת המועצה, סגן ראש המועצה, מנכ"ל ומנהלת אגף אסטרטגיה </a:t>
            </a:r>
          </a:p>
          <a:p>
            <a:pPr algn="ctr"/>
            <a:r>
              <a:rPr lang="he-IL" sz="2400" dirty="0"/>
              <a:t>ערכו פגישות מקדימות עם 7 חברות מובילות בתחום </a:t>
            </a:r>
          </a:p>
          <a:p>
            <a:pPr algn="ctr"/>
            <a:r>
              <a:rPr lang="he-IL" sz="2400" dirty="0"/>
              <a:t>לטובת התרשמות ראשונית</a:t>
            </a:r>
          </a:p>
        </p:txBody>
      </p:sp>
      <p:pic>
        <p:nvPicPr>
          <p:cNvPr id="4" name="תמונה 3" descr="תמונה שמכילה טקסט, גופן, לוגו, גרפיקה&#10;&#10;התיאור נוצר באופן אוטומטי">
            <a:extLst>
              <a:ext uri="{FF2B5EF4-FFF2-40B4-BE49-F238E27FC236}">
                <a16:creationId xmlns:a16="http://schemas.microsoft.com/office/drawing/2014/main" id="{516376F7-308B-7182-C15D-852B2F0C3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16" y="8554"/>
            <a:ext cx="763848" cy="896010"/>
          </a:xfrm>
          <a:prstGeom prst="rect">
            <a:avLst/>
          </a:prstGeom>
        </p:spPr>
      </p:pic>
      <p:sp>
        <p:nvSpPr>
          <p:cNvPr id="5" name="כותרת 1">
            <a:extLst>
              <a:ext uri="{FF2B5EF4-FFF2-40B4-BE49-F238E27FC236}">
                <a16:creationId xmlns:a16="http://schemas.microsoft.com/office/drawing/2014/main" id="{13F6AC23-1320-B6C0-B426-8F3ED8C354FE}"/>
              </a:ext>
            </a:extLst>
          </p:cNvPr>
          <p:cNvSpPr txBox="1">
            <a:spLocks/>
          </p:cNvSpPr>
          <p:nvPr/>
        </p:nvSpPr>
        <p:spPr>
          <a:xfrm>
            <a:off x="891225" y="3867371"/>
            <a:ext cx="8596668" cy="129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e-IL" sz="4000" dirty="0"/>
              <a:t>יולי - אוגוסט 2025</a:t>
            </a:r>
          </a:p>
        </p:txBody>
      </p:sp>
      <p:sp>
        <p:nvSpPr>
          <p:cNvPr id="6" name="מציין מיקום טקסט 2">
            <a:extLst>
              <a:ext uri="{FF2B5EF4-FFF2-40B4-BE49-F238E27FC236}">
                <a16:creationId xmlns:a16="http://schemas.microsoft.com/office/drawing/2014/main" id="{30285A11-F9BD-3417-5C88-D103507D0754}"/>
              </a:ext>
            </a:extLst>
          </p:cNvPr>
          <p:cNvSpPr txBox="1">
            <a:spLocks/>
          </p:cNvSpPr>
          <p:nvPr/>
        </p:nvSpPr>
        <p:spPr>
          <a:xfrm>
            <a:off x="716184" y="4686128"/>
            <a:ext cx="8596668" cy="1570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2400" dirty="0"/>
              <a:t>יציאה לנוהל נדרש לצורך הגשת הצעת מחיר ובחירת החברה המלווה</a:t>
            </a:r>
          </a:p>
        </p:txBody>
      </p:sp>
    </p:spTree>
    <p:extLst>
      <p:ext uri="{BB962C8B-B14F-4D97-AF65-F5344CB8AC3E}">
        <p14:creationId xmlns:p14="http://schemas.microsoft.com/office/powerpoint/2010/main" val="56225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CE86DD-E7AD-659B-904C-71688C99F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9" y="3155659"/>
            <a:ext cx="8596668" cy="1290506"/>
          </a:xfrm>
        </p:spPr>
        <p:txBody>
          <a:bodyPr>
            <a:normAutofit/>
          </a:bodyPr>
          <a:lstStyle/>
          <a:p>
            <a:pPr algn="ctr"/>
            <a:r>
              <a:rPr lang="he-IL" sz="4000" dirty="0"/>
              <a:t>אוקטובר 2025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79561EC-204A-7C96-CD3B-02B8EBE36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819" y="4015009"/>
            <a:ext cx="8596668" cy="1570962"/>
          </a:xfrm>
        </p:spPr>
        <p:txBody>
          <a:bodyPr>
            <a:normAutofit/>
          </a:bodyPr>
          <a:lstStyle/>
          <a:p>
            <a:pPr algn="ctr"/>
            <a:r>
              <a:rPr lang="he-IL" sz="2400" dirty="0"/>
              <a:t>יציאה לדרך עם התהליך המוסכם לאחר הצגתו במליאה</a:t>
            </a:r>
          </a:p>
        </p:txBody>
      </p:sp>
      <p:pic>
        <p:nvPicPr>
          <p:cNvPr id="4" name="תמונה 3" descr="תמונה שמכילה טקסט, גופן, לוגו, גרפיקה&#10;&#10;התיאור נוצר באופן אוטומטי">
            <a:extLst>
              <a:ext uri="{FF2B5EF4-FFF2-40B4-BE49-F238E27FC236}">
                <a16:creationId xmlns:a16="http://schemas.microsoft.com/office/drawing/2014/main" id="{4A7E1F38-C9E5-ACDA-7571-0E1C18670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16" y="8554"/>
            <a:ext cx="763848" cy="896010"/>
          </a:xfrm>
          <a:prstGeom prst="rect">
            <a:avLst/>
          </a:prstGeom>
        </p:spPr>
      </p:pic>
      <p:sp>
        <p:nvSpPr>
          <p:cNvPr id="6" name="כותרת 1">
            <a:extLst>
              <a:ext uri="{FF2B5EF4-FFF2-40B4-BE49-F238E27FC236}">
                <a16:creationId xmlns:a16="http://schemas.microsoft.com/office/drawing/2014/main" id="{879F194A-970B-3E74-151C-2A2CFD3FA4E4}"/>
              </a:ext>
            </a:extLst>
          </p:cNvPr>
          <p:cNvSpPr txBox="1">
            <a:spLocks/>
          </p:cNvSpPr>
          <p:nvPr/>
        </p:nvSpPr>
        <p:spPr>
          <a:xfrm>
            <a:off x="937364" y="590827"/>
            <a:ext cx="8596668" cy="129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e-IL" sz="4000" dirty="0"/>
              <a:t>ספטמבר 2025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C72D15DF-2825-8682-623D-AB6BFD61DB0A}"/>
              </a:ext>
            </a:extLst>
          </p:cNvPr>
          <p:cNvSpPr txBox="1"/>
          <p:nvPr/>
        </p:nvSpPr>
        <p:spPr>
          <a:xfrm>
            <a:off x="555440" y="2088886"/>
            <a:ext cx="80492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dirty="0"/>
              <a:t>         </a:t>
            </a:r>
            <a:r>
              <a:rPr lang="he-IL" sz="2400" dirty="0"/>
              <a:t>בניית התהליך בשיתוף החברה הנבחרת</a:t>
            </a:r>
          </a:p>
        </p:txBody>
      </p:sp>
    </p:spTree>
    <p:extLst>
      <p:ext uri="{BB962C8B-B14F-4D97-AF65-F5344CB8AC3E}">
        <p14:creationId xmlns:p14="http://schemas.microsoft.com/office/powerpoint/2010/main" val="338263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B0278F-3FB6-CA29-FDE2-C4DC629B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50" y="758614"/>
            <a:ext cx="8596668" cy="1233772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/>
              <a:t>התהליך יסתייע בסוגים שונים של איסוף מידע ומנגנוני קבלת החלטות </a:t>
            </a:r>
            <a:br>
              <a:rPr lang="en-US" dirty="0"/>
            </a:br>
            <a:endParaRPr lang="he-IL" dirty="0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5C78EF0-7EA6-4AD9-4AFA-A4FC8BDC3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604781"/>
            <a:ext cx="8932255" cy="3410126"/>
          </a:xfrm>
        </p:spPr>
        <p:txBody>
          <a:bodyPr>
            <a:normAutofit fontScale="92500" lnSpcReduction="10000"/>
          </a:bodyPr>
          <a:lstStyle/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היתוך מידע ויצירת בסיס נתונים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שיתוף ותיווך לציבור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סקרים כולל ממוקדים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עיבוד מידע ממקורות שונים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שילוב מומחים תחומיים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שולחנות עגולים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שיתוף מליאה, הנהגות ישובים ומנהלי מועצה</a:t>
            </a:r>
          </a:p>
          <a:p>
            <a:pPr marL="285750" indent="-285750" algn="r">
              <a:buFont typeface="Wingdings" panose="05000000000000000000" pitchFamily="2" charset="2"/>
              <a:buChar char="Ø"/>
            </a:pPr>
            <a:r>
              <a:rPr lang="he-IL" sz="2400" dirty="0"/>
              <a:t>תקצוב התהליך - ע"ב תקציב עידוד רשויות מתקומה</a:t>
            </a:r>
            <a:endParaRPr lang="en-US" sz="2400" dirty="0"/>
          </a:p>
          <a:p>
            <a:pPr marL="285750" indent="-285750" algn="r">
              <a:buFont typeface="Wingdings" panose="05000000000000000000" pitchFamily="2" charset="2"/>
              <a:buChar char="Ø"/>
            </a:pPr>
            <a:endParaRPr lang="he-IL" dirty="0"/>
          </a:p>
          <a:p>
            <a:pPr marL="285750" indent="-285750" algn="r">
              <a:buFont typeface="Wingdings" panose="05000000000000000000" pitchFamily="2" charset="2"/>
              <a:buChar char="Ø"/>
            </a:pPr>
            <a:endParaRPr lang="he-IL" dirty="0"/>
          </a:p>
        </p:txBody>
      </p:sp>
      <p:pic>
        <p:nvPicPr>
          <p:cNvPr id="4" name="תמונה 3" descr="תמונה שמכילה טקסט, גופן, לוגו, גרפיקה&#10;&#10;התיאור נוצר באופן אוטומטי">
            <a:extLst>
              <a:ext uri="{FF2B5EF4-FFF2-40B4-BE49-F238E27FC236}">
                <a16:creationId xmlns:a16="http://schemas.microsoft.com/office/drawing/2014/main" id="{56D45262-8C55-2FF5-4558-F7D940655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16" y="8554"/>
            <a:ext cx="763848" cy="896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627329"/>
      </p:ext>
    </p:extLst>
  </p:cSld>
  <p:clrMapOvr>
    <a:masterClrMapping/>
  </p:clrMapOvr>
</p:sld>
</file>

<file path=ppt/theme/theme1.xml><?xml version="1.0" encoding="utf-8"?>
<a:theme xmlns:a="http://schemas.openxmlformats.org/drawingml/2006/main" name="פיאה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DDDADCFD14EECD4291CE6611360E4EF0" ma:contentTypeVersion="14" ma:contentTypeDescription="צור מסמך חדש." ma:contentTypeScope="" ma:versionID="cfbf31c8a1039b81933b6f7f7e9d95af">
  <xsd:schema xmlns:xsd="http://www.w3.org/2001/XMLSchema" xmlns:xs="http://www.w3.org/2001/XMLSchema" xmlns:p="http://schemas.microsoft.com/office/2006/metadata/properties" xmlns:ns1="http://schemas.microsoft.com/sharepoint/v3" xmlns:ns2="cec27044-d7d6-4f17-9553-302cc8eb0815" xmlns:ns3="6e288de2-0336-4c16-b05c-8fe309cb577c" targetNamespace="http://schemas.microsoft.com/office/2006/metadata/properties" ma:root="true" ma:fieldsID="cea76c81109d0cfa823ae88b458725fe" ns1:_="" ns2:_="" ns3:_="">
    <xsd:import namespace="http://schemas.microsoft.com/sharepoint/v3"/>
    <xsd:import namespace="cec27044-d7d6-4f17-9553-302cc8eb0815"/>
    <xsd:import namespace="6e288de2-0336-4c16-b05c-8fe309cb57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מאפייני מדיניות תאימות מאוחדת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פעולת ממשק משתמש של מדיניות תאימות מאוחדת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c27044-d7d6-4f17-9553-302cc8eb08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תגיות תמונה" ma:readOnly="false" ma:fieldId="{5cf76f15-5ced-4ddc-b409-7134ff3c332f}" ma:taxonomyMulti="true" ma:sspId="012e9713-f20b-4ddc-8bd6-f15c0cd13d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88de2-0336-4c16-b05c-8fe309cb577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4ec3428-527a-4389-b01e-f47ed9ff4480}" ma:internalName="TaxCatchAll" ma:showField="CatchAllData" ma:web="6e288de2-0336-4c16-b05c-8fe309cb57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6e288de2-0336-4c16-b05c-8fe309cb577c" xsi:nil="true"/>
    <_ip_UnifiedCompliancePolicyProperties xmlns="http://schemas.microsoft.com/sharepoint/v3" xsi:nil="true"/>
    <lcf76f155ced4ddcb4097134ff3c332f xmlns="cec27044-d7d6-4f17-9553-302cc8eb08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A80BB9-0126-48B2-9C07-B92BAD8E02C1}"/>
</file>

<file path=customXml/itemProps2.xml><?xml version="1.0" encoding="utf-8"?>
<ds:datastoreItem xmlns:ds="http://schemas.openxmlformats.org/officeDocument/2006/customXml" ds:itemID="{342E7E98-E46B-4F04-A0E2-F2E0AEA6AFDD}"/>
</file>

<file path=customXml/itemProps3.xml><?xml version="1.0" encoding="utf-8"?>
<ds:datastoreItem xmlns:ds="http://schemas.openxmlformats.org/officeDocument/2006/customXml" ds:itemID="{95EFF1B3-1F1A-40C6-AE01-2E302EF8845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114</Words>
  <Application>Microsoft Office PowerPoint</Application>
  <PresentationFormat>מסך רחב</PresentationFormat>
  <Paragraphs>20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פיאה</vt:lpstr>
      <vt:lpstr>תהליך בניית חזון מ.א אשכול</vt:lpstr>
      <vt:lpstr>יוני - יולי 2025- תהליך ראיונות מקדים</vt:lpstr>
      <vt:lpstr>אוקטובר 2025</vt:lpstr>
      <vt:lpstr>התהליך יסתייע בסוגים שונים של איסוף מידע ומנגנוני קבלת החלטות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מזכירה אסטרטגיה אשכול</dc:creator>
  <cp:lastModifiedBy>מזכירה אסטרטגיה אשכול</cp:lastModifiedBy>
  <cp:revision>2</cp:revision>
  <dcterms:created xsi:type="dcterms:W3CDTF">2025-07-15T10:46:04Z</dcterms:created>
  <dcterms:modified xsi:type="dcterms:W3CDTF">2025-07-21T08:04:35Z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0x010100DDDADCFD14EECD4291CE6611360E4EF0</vt:lpwstr>
  </property>
</Properties>
</file>