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253608-B615-4510-9CA8-B587D71A702A}" v="115" dt="2025-12-23T09:34:29.1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000" autoAdjust="0"/>
    <p:restoredTop sz="94660"/>
  </p:normalViewPr>
  <p:slideViewPr>
    <p:cSldViewPr snapToGrid="0">
      <p:cViewPr varScale="1">
        <p:scale>
          <a:sx n="132" d="100"/>
          <a:sy n="132" d="100"/>
        </p:scale>
        <p:origin x="100" y="7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עמית ניר - סגן גזבר מ.א אשכול" userId="827c2009-7bad-4163-b787-1be53bb57bbe" providerId="ADAL" clId="{2D2BFF08-0211-4784-815E-80335CC75835}"/>
    <pc:docChg chg="undo custSel addSld modSld sldOrd">
      <pc:chgData name="עמית ניר - סגן גזבר מ.א אשכול" userId="827c2009-7bad-4163-b787-1be53bb57bbe" providerId="ADAL" clId="{2D2BFF08-0211-4784-815E-80335CC75835}" dt="2025-12-23T09:34:56.698" v="139" actId="14100"/>
      <pc:docMkLst>
        <pc:docMk/>
      </pc:docMkLst>
      <pc:sldChg chg="modSp mod">
        <pc:chgData name="עמית ניר - סגן גזבר מ.א אשכול" userId="827c2009-7bad-4163-b787-1be53bb57bbe" providerId="ADAL" clId="{2D2BFF08-0211-4784-815E-80335CC75835}" dt="2025-12-23T09:23:22.241" v="14"/>
        <pc:sldMkLst>
          <pc:docMk/>
          <pc:sldMk cId="443500408" sldId="256"/>
        </pc:sldMkLst>
        <pc:graphicFrameChg chg="mod">
          <ac:chgData name="עמית ניר - סגן גזבר מ.א אשכול" userId="827c2009-7bad-4163-b787-1be53bb57bbe" providerId="ADAL" clId="{2D2BFF08-0211-4784-815E-80335CC75835}" dt="2025-12-23T09:23:22.241" v="14"/>
          <ac:graphicFrameMkLst>
            <pc:docMk/>
            <pc:sldMk cId="443500408" sldId="256"/>
            <ac:graphicFrameMk id="4" creationId="{21EC39F6-412D-B05F-3F54-D5B8582C4DA4}"/>
          </ac:graphicFrameMkLst>
        </pc:graphicFrameChg>
      </pc:sldChg>
      <pc:sldChg chg="modSp">
        <pc:chgData name="עמית ניר - סגן גזבר מ.א אשכול" userId="827c2009-7bad-4163-b787-1be53bb57bbe" providerId="ADAL" clId="{2D2BFF08-0211-4784-815E-80335CC75835}" dt="2025-12-23T09:25:27.413" v="43"/>
        <pc:sldMkLst>
          <pc:docMk/>
          <pc:sldMk cId="1715076580" sldId="257"/>
        </pc:sldMkLst>
        <pc:graphicFrameChg chg="mod">
          <ac:chgData name="עמית ניר - סגן גזבר מ.א אשכול" userId="827c2009-7bad-4163-b787-1be53bb57bbe" providerId="ADAL" clId="{2D2BFF08-0211-4784-815E-80335CC75835}" dt="2025-12-23T09:25:27.413" v="43"/>
          <ac:graphicFrameMkLst>
            <pc:docMk/>
            <pc:sldMk cId="1715076580" sldId="257"/>
            <ac:graphicFrameMk id="4" creationId="{ECCF1C48-2327-BDA8-B80E-5FE25DD3D1F6}"/>
          </ac:graphicFrameMkLst>
        </pc:graphicFrameChg>
      </pc:sldChg>
      <pc:sldChg chg="modSp">
        <pc:chgData name="עמית ניר - סגן גזבר מ.א אשכול" userId="827c2009-7bad-4163-b787-1be53bb57bbe" providerId="ADAL" clId="{2D2BFF08-0211-4784-815E-80335CC75835}" dt="2025-12-23T09:26:11.236" v="48"/>
        <pc:sldMkLst>
          <pc:docMk/>
          <pc:sldMk cId="3622561665" sldId="258"/>
        </pc:sldMkLst>
        <pc:graphicFrameChg chg="mod">
          <ac:chgData name="עמית ניר - סגן גזבר מ.א אשכול" userId="827c2009-7bad-4163-b787-1be53bb57bbe" providerId="ADAL" clId="{2D2BFF08-0211-4784-815E-80335CC75835}" dt="2025-12-23T09:26:11.236" v="48"/>
          <ac:graphicFrameMkLst>
            <pc:docMk/>
            <pc:sldMk cId="3622561665" sldId="258"/>
            <ac:graphicFrameMk id="4" creationId="{CF5A9894-FB0D-9DB1-9F7D-1F16DB0BD11A}"/>
          </ac:graphicFrameMkLst>
        </pc:graphicFrameChg>
      </pc:sldChg>
      <pc:sldChg chg="modSp mod">
        <pc:chgData name="עמית ניר - סגן גזבר מ.א אשכול" userId="827c2009-7bad-4163-b787-1be53bb57bbe" providerId="ADAL" clId="{2D2BFF08-0211-4784-815E-80335CC75835}" dt="2025-12-23T09:30:14.621" v="102"/>
        <pc:sldMkLst>
          <pc:docMk/>
          <pc:sldMk cId="3674443082" sldId="259"/>
        </pc:sldMkLst>
        <pc:graphicFrameChg chg="mod">
          <ac:chgData name="עמית ניר - סגן גזבר מ.א אשכול" userId="827c2009-7bad-4163-b787-1be53bb57bbe" providerId="ADAL" clId="{2D2BFF08-0211-4784-815E-80335CC75835}" dt="2025-12-23T09:29:32.491" v="92"/>
          <ac:graphicFrameMkLst>
            <pc:docMk/>
            <pc:sldMk cId="3674443082" sldId="259"/>
            <ac:graphicFrameMk id="4" creationId="{580D9EF6-6456-03AE-1D86-E80D54496C15}"/>
          </ac:graphicFrameMkLst>
        </pc:graphicFrameChg>
        <pc:graphicFrameChg chg="mod">
          <ac:chgData name="עמית ניר - סגן גזבר מ.א אשכול" userId="827c2009-7bad-4163-b787-1be53bb57bbe" providerId="ADAL" clId="{2D2BFF08-0211-4784-815E-80335CC75835}" dt="2025-12-23T09:30:14.621" v="102"/>
          <ac:graphicFrameMkLst>
            <pc:docMk/>
            <pc:sldMk cId="3674443082" sldId="259"/>
            <ac:graphicFrameMk id="5" creationId="{ECA9634B-BD3C-CB6D-BA08-8F625A2DB6F6}"/>
          </ac:graphicFrameMkLst>
        </pc:graphicFrameChg>
      </pc:sldChg>
      <pc:sldChg chg="addSp delSp modSp new mod ord">
        <pc:chgData name="עמית ניר - סגן גזבר מ.א אשכול" userId="827c2009-7bad-4163-b787-1be53bb57bbe" providerId="ADAL" clId="{2D2BFF08-0211-4784-815E-80335CC75835}" dt="2025-12-23T09:34:56.698" v="139" actId="14100"/>
        <pc:sldMkLst>
          <pc:docMk/>
          <pc:sldMk cId="2907764331" sldId="260"/>
        </pc:sldMkLst>
        <pc:spChg chg="mod">
          <ac:chgData name="עמית ניר - סגן גזבר מ.א אשכול" userId="827c2009-7bad-4163-b787-1be53bb57bbe" providerId="ADAL" clId="{2D2BFF08-0211-4784-815E-80335CC75835}" dt="2025-12-23T09:32:02.075" v="120" actId="1076"/>
          <ac:spMkLst>
            <pc:docMk/>
            <pc:sldMk cId="2907764331" sldId="260"/>
            <ac:spMk id="2" creationId="{73BBC489-8E3E-F59F-699E-C8BDFF59C883}"/>
          </ac:spMkLst>
        </pc:spChg>
        <pc:spChg chg="del">
          <ac:chgData name="עמית ניר - סגן גזבר מ.א אשכול" userId="827c2009-7bad-4163-b787-1be53bb57bbe" providerId="ADAL" clId="{2D2BFF08-0211-4784-815E-80335CC75835}" dt="2025-12-23T09:32:05.138" v="121" actId="478"/>
          <ac:spMkLst>
            <pc:docMk/>
            <pc:sldMk cId="2907764331" sldId="260"/>
            <ac:spMk id="3" creationId="{B8D80A4B-693F-2861-91E0-0389F0B819B9}"/>
          </ac:spMkLst>
        </pc:spChg>
        <pc:picChg chg="add del mod">
          <ac:chgData name="עמית ניר - סגן גזבר מ.א אשכול" userId="827c2009-7bad-4163-b787-1be53bb57bbe" providerId="ADAL" clId="{2D2BFF08-0211-4784-815E-80335CC75835}" dt="2025-12-23T09:33:24.576" v="124" actId="478"/>
          <ac:picMkLst>
            <pc:docMk/>
            <pc:sldMk cId="2907764331" sldId="260"/>
            <ac:picMk id="4" creationId="{BF629D0E-120B-FBFF-E3CD-1C2CF7B9B592}"/>
          </ac:picMkLst>
        </pc:picChg>
        <pc:picChg chg="add mod">
          <ac:chgData name="עמית ניר - סגן גזבר מ.א אשכול" userId="827c2009-7bad-4163-b787-1be53bb57bbe" providerId="ADAL" clId="{2D2BFF08-0211-4784-815E-80335CC75835}" dt="2025-12-23T09:34:12.193" v="131" actId="14100"/>
          <ac:picMkLst>
            <pc:docMk/>
            <pc:sldMk cId="2907764331" sldId="260"/>
            <ac:picMk id="5" creationId="{21067A35-5838-9090-36E7-FF9FC25D5C42}"/>
          </ac:picMkLst>
        </pc:picChg>
        <pc:picChg chg="add mod">
          <ac:chgData name="עמית ניר - סגן גזבר מ.א אשכול" userId="827c2009-7bad-4163-b787-1be53bb57bbe" providerId="ADAL" clId="{2D2BFF08-0211-4784-815E-80335CC75835}" dt="2025-12-23T09:34:56.698" v="139" actId="14100"/>
          <ac:picMkLst>
            <pc:docMk/>
            <pc:sldMk cId="2907764331" sldId="260"/>
            <ac:picMk id="6" creationId="{8375F95E-584C-D78A-454D-4EB02F864F77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gizbar\AppData\Local\Microsoft\Windows\INetCache\Content.Outlook\GKDRTF2N\&#1508;&#1497;&#1512;&#1493;&#1496;%20&#1492;&#1499;&#1504;&#1505;&#1493;&#1514;%20&#1493;&#1492;&#1493;&#1510;&#1488;&#1493;&#1514;%20&#1500;&#1502;&#1510;&#1490;&#1514;%202026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gizbar\AppData\Local\Microsoft\Windows\INetCache\Content.Outlook\GKDRTF2N\&#1508;&#1497;&#1512;&#1493;&#1496;%20&#1492;&#1499;&#1504;&#1505;&#1493;&#1514;%20&#1493;&#1492;&#1493;&#1510;&#1488;&#1493;&#1514;%20&#1500;&#1502;&#1510;&#1490;&#1514;%202026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gizbar\AppData\Local\Microsoft\Windows\INetCache\Content.Outlook\GKDRTF2N\&#1508;&#1497;&#1512;&#1493;&#1496;%20&#1492;&#1499;&#1504;&#1505;&#1493;&#1514;%20&#1493;&#1492;&#1493;&#1510;&#1488;&#1493;&#1514;%20&#1500;&#1502;&#1510;&#1490;&#1514;%202026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gizbar\AppData\Local\Microsoft\Windows\INetCache\Content.Outlook\GKDRTF2N\&#1508;&#1497;&#1512;&#1493;&#1496;%20&#1492;&#1499;&#1504;&#1505;&#1493;&#1514;%20&#1493;&#1492;&#1493;&#1510;&#1488;&#1493;&#1514;%20&#1500;&#1502;&#1510;&#1490;&#1514;%202026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gizbar\AppData\Local\Microsoft\Windows\INetCache\Content.Outlook\GKDRTF2N\&#1508;&#1497;&#1512;&#1493;&#1496;%20&#1492;&#1499;&#1504;&#1505;&#1493;&#1514;%20&#1493;&#1492;&#1493;&#1510;&#1488;&#1493;&#1514;%20&#1500;&#1502;&#1510;&#1490;&#1514;%202026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36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1857919022818711E-3"/>
          <c:y val="2.2208300278046982E-2"/>
          <c:w val="0.98230956501620748"/>
          <c:h val="0.95084322005984212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5841-4EC2-A838-A4D6919B40C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5841-4EC2-A838-A4D6919B40C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5841-4EC2-A838-A4D6919B40C2}"/>
              </c:ext>
            </c:extLst>
          </c:dPt>
          <c:dLbls>
            <c:dLbl>
              <c:idx val="0"/>
              <c:layout>
                <c:manualLayout>
                  <c:x val="-1.4236216488748719E-3"/>
                  <c:y val="-8.1908060301800131E-3"/>
                </c:manualLayout>
              </c:layout>
              <c:tx>
                <c:rich>
                  <a:bodyPr/>
                  <a:lstStyle/>
                  <a:p>
                    <a:fld id="{01AAE92F-6D34-4589-9DC7-D2DEFD23A4D1}" type="CATEGORYNAME">
                      <a:rPr lang="he-IL"/>
                      <a:pPr/>
                      <a:t>[שם קטגוריה]</a:t>
                    </a:fld>
                    <a:r>
                      <a:rPr lang="he-IL" baseline="0"/>
                      <a:t>, </a:t>
                    </a:r>
                    <a:fld id="{C68A0B49-9C9F-4496-A53F-71C094ECA07E}" type="VALUE">
                      <a:rPr lang="he-IL" baseline="0"/>
                      <a:pPr/>
                      <a:t>[ערך]</a:t>
                    </a:fld>
                    <a:r>
                      <a:rPr lang="he-IL" baseline="0"/>
                      <a:t>, 34%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841-4EC2-A838-A4D6919B40C2}"/>
                </c:ext>
              </c:extLst>
            </c:dLbl>
            <c:dLbl>
              <c:idx val="1"/>
              <c:layout>
                <c:manualLayout>
                  <c:x val="-1.089905566053153E-2"/>
                  <c:y val="0.11090368912219306"/>
                </c:manualLayout>
              </c:layout>
              <c:tx>
                <c:rich>
                  <a:bodyPr/>
                  <a:lstStyle/>
                  <a:p>
                    <a:fld id="{75FAF63F-0C28-441B-BA7B-51D4370A8968}" type="CATEGORYNAME">
                      <a:rPr lang="he-IL"/>
                      <a:pPr/>
                      <a:t>[שם קטגוריה]</a:t>
                    </a:fld>
                    <a:r>
                      <a:rPr lang="he-IL" baseline="0"/>
                      <a:t>, </a:t>
                    </a:r>
                    <a:fld id="{A9FB5BC7-96AD-4FB4-B2B4-F2EE2F18C372}" type="VALUE">
                      <a:rPr lang="he-IL" baseline="0"/>
                      <a:pPr/>
                      <a:t>[ערך]</a:t>
                    </a:fld>
                    <a:r>
                      <a:rPr lang="he-IL" baseline="0"/>
                      <a:t>, 66%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618519572859497"/>
                      <c:h val="0.1161343949095698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841-4EC2-A838-A4D6919B40C2}"/>
                </c:ext>
              </c:extLst>
            </c:dLbl>
            <c:dLbl>
              <c:idx val="2"/>
              <c:layout>
                <c:manualLayout>
                  <c:x val="7.179302285146634E-3"/>
                  <c:y val="-0.42207303720648914"/>
                </c:manualLayout>
              </c:layout>
              <c:tx>
                <c:rich>
                  <a:bodyPr/>
                  <a:lstStyle/>
                  <a:p>
                    <a:fld id="{853BE56D-12BB-4A27-94C5-563E7F7D3C21}" type="CATEGORYNAME">
                      <a:rPr lang="he-IL"/>
                      <a:pPr/>
                      <a:t>[שם קטגוריה]</a:t>
                    </a:fld>
                    <a:r>
                      <a:rPr lang="he-IL" baseline="0"/>
                      <a:t>, </a:t>
                    </a:r>
                    <a:fld id="{96CC32CC-CD80-4969-802E-E23066B3D1D3}" type="VALUE">
                      <a:rPr lang="he-IL" baseline="0"/>
                      <a:pPr/>
                      <a:t>[ערך]</a:t>
                    </a:fld>
                    <a:r>
                      <a:rPr lang="he-IL" baseline="0"/>
                      <a:t>, 100%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013075054120787"/>
                      <c:h val="0.1161343949095698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5841-4EC2-A838-A4D6919B40C2}"/>
                </c:ext>
              </c:extLst>
            </c:dLbl>
            <c:numFmt formatCode="0%" sourceLinked="0"/>
            <c:spPr>
              <a:solidFill>
                <a:srgbClr val="FFFF0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e-IL"/>
              </a:p>
            </c:txPr>
            <c:dLblPos val="bestFit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גיליון1!$A$3:$A$5</c:f>
              <c:strCache>
                <c:ptCount val="3"/>
                <c:pt idx="0">
                  <c:v>שכר</c:v>
                </c:pt>
                <c:pt idx="1">
                  <c:v>פעולות</c:v>
                </c:pt>
                <c:pt idx="2">
                  <c:v>הכנסות </c:v>
                </c:pt>
              </c:strCache>
            </c:strRef>
          </c:cat>
          <c:val>
            <c:numRef>
              <c:f>גיליון1!$B$3:$B$5</c:f>
              <c:numCache>
                <c:formatCode>#,##0</c:formatCode>
                <c:ptCount val="3"/>
                <c:pt idx="0">
                  <c:v>116142</c:v>
                </c:pt>
                <c:pt idx="1">
                  <c:v>221658</c:v>
                </c:pt>
                <c:pt idx="2">
                  <c:v>337800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841-4EC2-A838-A4D6919B40C2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8-5841-4EC2-A838-A4D6919B40C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A-5841-4EC2-A838-A4D6919B40C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C-5841-4EC2-A838-A4D6919B40C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e-IL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גיליון1!$A$3:$A$5</c:f>
              <c:strCache>
                <c:ptCount val="3"/>
                <c:pt idx="0">
                  <c:v>שכר</c:v>
                </c:pt>
                <c:pt idx="1">
                  <c:v>פעולות</c:v>
                </c:pt>
                <c:pt idx="2">
                  <c:v>הכנסות </c:v>
                </c:pt>
              </c:strCache>
            </c:strRef>
          </c:cat>
          <c:val>
            <c:numRef>
              <c:f>גיליון1!$C$3:$C$5</c:f>
              <c:numCache>
                <c:formatCode>0.0%</c:formatCode>
                <c:ptCount val="3"/>
                <c:pt idx="0">
                  <c:v>0.34381882770870337</c:v>
                </c:pt>
                <c:pt idx="1">
                  <c:v>0.65618117229129658</c:v>
                </c:pt>
                <c:pt idx="2" formatCode="0%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5841-4EC2-A838-A4D6919B40C2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he-I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36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8652502882322384E-3"/>
          <c:y val="1.4398903146833789E-2"/>
          <c:w val="0.99410397436086528"/>
          <c:h val="0.96433062937577541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CC1-4A60-B2BE-6FDCBE2C649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0CC1-4A60-B2BE-6FDCBE2C649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0CC1-4A60-B2BE-6FDCBE2C649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0CC1-4A60-B2BE-6FDCBE2C649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0CC1-4A60-B2BE-6FDCBE2C6498}"/>
              </c:ext>
            </c:extLst>
          </c:dPt>
          <c:dLbls>
            <c:dLbl>
              <c:idx val="0"/>
              <c:layout>
                <c:manualLayout>
                  <c:x val="-2.7072217788390255E-2"/>
                  <c:y val="-1.8324171548152621E-2"/>
                </c:manualLayout>
              </c:layout>
              <c:spPr>
                <a:solidFill>
                  <a:srgbClr val="FFFF0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e-IL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646051408030365"/>
                      <c:h val="7.558720763612956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CC1-4A60-B2BE-6FDCBE2C6498}"/>
                </c:ext>
              </c:extLst>
            </c:dLbl>
            <c:dLbl>
              <c:idx val="1"/>
              <c:layout>
                <c:manualLayout>
                  <c:x val="-3.0325896762904638E-4"/>
                  <c:y val="-7.1602872557596967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CC1-4A60-B2BE-6FDCBE2C6498}"/>
                </c:ext>
              </c:extLst>
            </c:dLbl>
            <c:dLbl>
              <c:idx val="2"/>
              <c:layout>
                <c:manualLayout>
                  <c:x val="1.2227031942432342E-2"/>
                  <c:y val="1.0998200227284656E-2"/>
                </c:manualLayout>
              </c:layout>
              <c:spPr>
                <a:solidFill>
                  <a:srgbClr val="FFFF0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e-IL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112101985658597"/>
                      <c:h val="0.1735069993465701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CC1-4A60-B2BE-6FDCBE2C6498}"/>
                </c:ext>
              </c:extLst>
            </c:dLbl>
            <c:dLbl>
              <c:idx val="3"/>
              <c:layout>
                <c:manualLayout>
                  <c:x val="0"/>
                  <c:y val="3.4072498430451743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901982879222444"/>
                      <c:h val="0.1122355507324348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0CC1-4A60-B2BE-6FDCBE2C6498}"/>
                </c:ext>
              </c:extLst>
            </c:dLbl>
            <c:dLbl>
              <c:idx val="4"/>
              <c:layout>
                <c:manualLayout>
                  <c:x val="4.174212598425197E-2"/>
                  <c:y val="-2.4203849518810161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CC1-4A60-B2BE-6FDCBE2C6498}"/>
                </c:ext>
              </c:extLst>
            </c:dLbl>
            <c:spPr>
              <a:solidFill>
                <a:srgbClr val="FFFF0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e-IL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גיליון1!$A$11:$A$15</c:f>
              <c:strCache>
                <c:ptCount val="5"/>
                <c:pt idx="0">
                  <c:v>ארנונה </c:v>
                </c:pt>
                <c:pt idx="1">
                  <c:v>עצמיות</c:v>
                </c:pt>
                <c:pt idx="2">
                  <c:v>מוסדות</c:v>
                </c:pt>
                <c:pt idx="3">
                  <c:v>ממשלה </c:v>
                </c:pt>
                <c:pt idx="4">
                  <c:v>קרנות</c:v>
                </c:pt>
              </c:strCache>
            </c:strRef>
          </c:cat>
          <c:val>
            <c:numRef>
              <c:f>גיליון1!$B$11:$B$15</c:f>
              <c:numCache>
                <c:formatCode>#,##0</c:formatCode>
                <c:ptCount val="5"/>
                <c:pt idx="0">
                  <c:v>52400</c:v>
                </c:pt>
                <c:pt idx="1">
                  <c:v>23249</c:v>
                </c:pt>
                <c:pt idx="2">
                  <c:v>3472</c:v>
                </c:pt>
                <c:pt idx="3">
                  <c:v>250059</c:v>
                </c:pt>
                <c:pt idx="4">
                  <c:v>8620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CC1-4A60-B2BE-6FDCBE2C6498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C-0CC1-4A60-B2BE-6FDCBE2C649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E-0CC1-4A60-B2BE-6FDCBE2C649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0-0CC1-4A60-B2BE-6FDCBE2C649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2-0CC1-4A60-B2BE-6FDCBE2C649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4-0CC1-4A60-B2BE-6FDCBE2C649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e-I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גיליון1!$A$11:$A$15</c:f>
              <c:strCache>
                <c:ptCount val="5"/>
                <c:pt idx="0">
                  <c:v>ארנונה </c:v>
                </c:pt>
                <c:pt idx="1">
                  <c:v>עצמיות</c:v>
                </c:pt>
                <c:pt idx="2">
                  <c:v>מוסדות</c:v>
                </c:pt>
                <c:pt idx="3">
                  <c:v>ממשלה </c:v>
                </c:pt>
                <c:pt idx="4">
                  <c:v>קרנות</c:v>
                </c:pt>
              </c:strCache>
            </c:strRef>
          </c:cat>
          <c:val>
            <c:numRef>
              <c:f>גיליון1!$C$11:$C$15</c:f>
              <c:numCache>
                <c:formatCode>0.00%</c:formatCode>
                <c:ptCount val="5"/>
                <c:pt idx="0">
                  <c:v>0.15512137359384251</c:v>
                </c:pt>
                <c:pt idx="1">
                  <c:v>6.8824748371817637E-2</c:v>
                </c:pt>
                <c:pt idx="2">
                  <c:v>1.0278271166370633E-2</c:v>
                </c:pt>
                <c:pt idx="3">
                  <c:v>0.74025754884547068</c:v>
                </c:pt>
                <c:pt idx="4">
                  <c:v>2.551805802249852E-2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0CC1-4A60-B2BE-6FDCBE2C649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he-I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36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1592990992970992E-3"/>
          <c:y val="1.906145476671383E-2"/>
          <c:w val="0.98643570235317468"/>
          <c:h val="0.95730461675829615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46C3-4892-8343-7467934EF63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46C3-4892-8343-7467934EF63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46C3-4892-8343-7467934EF63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46C3-4892-8343-7467934EF63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46C3-4892-8343-7467934EF63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46C3-4892-8343-7467934EF63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46C3-4892-8343-7467934EF633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46C3-4892-8343-7467934EF633}"/>
              </c:ext>
            </c:extLst>
          </c:dPt>
          <c:dLbls>
            <c:dLbl>
              <c:idx val="0"/>
              <c:layout>
                <c:manualLayout>
                  <c:x val="-1.2710739282589676E-2"/>
                  <c:y val="-0.1165321522309711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6C3-4892-8343-7467934EF633}"/>
                </c:ext>
              </c:extLst>
            </c:dLbl>
            <c:dLbl>
              <c:idx val="1"/>
              <c:layout>
                <c:manualLayout>
                  <c:x val="0.2442759406778145"/>
                  <c:y val="-1.06943679365183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6C3-4892-8343-7467934EF633}"/>
                </c:ext>
              </c:extLst>
            </c:dLbl>
            <c:dLbl>
              <c:idx val="2"/>
              <c:layout>
                <c:manualLayout>
                  <c:x val="5.1928915135608052E-2"/>
                  <c:y val="0.1316812481773111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6C3-4892-8343-7467934EF633}"/>
                </c:ext>
              </c:extLst>
            </c:dLbl>
            <c:dLbl>
              <c:idx val="3"/>
              <c:layout>
                <c:manualLayout>
                  <c:x val="4.2594480947914616E-8"/>
                  <c:y val="-0.15205779318737425"/>
                </c:manualLayout>
              </c:layout>
              <c:spPr>
                <a:solidFill>
                  <a:srgbClr val="FFFF0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e-IL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837510936132984"/>
                      <c:h val="0.1791203703703703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46C3-4892-8343-7467934EF633}"/>
                </c:ext>
              </c:extLst>
            </c:dLbl>
            <c:dLbl>
              <c:idx val="4"/>
              <c:layout>
                <c:manualLayout>
                  <c:x val="-1.3601815398075241E-2"/>
                  <c:y val="1.3137941090696995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6C3-4892-8343-7467934EF633}"/>
                </c:ext>
              </c:extLst>
            </c:dLbl>
            <c:dLbl>
              <c:idx val="5"/>
              <c:layout>
                <c:manualLayout>
                  <c:x val="-0.10592617013428336"/>
                  <c:y val="2.516354694346334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6C3-4892-8343-7467934EF633}"/>
                </c:ext>
              </c:extLst>
            </c:dLbl>
            <c:dLbl>
              <c:idx val="6"/>
              <c:layout>
                <c:manualLayout>
                  <c:x val="-7.5706036745406824E-2"/>
                  <c:y val="-5.5898221055701372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6C3-4892-8343-7467934EF633}"/>
                </c:ext>
              </c:extLst>
            </c:dLbl>
            <c:dLbl>
              <c:idx val="7"/>
              <c:layout>
                <c:manualLayout>
                  <c:x val="1.4802384076990376E-2"/>
                  <c:y val="3.5739282589676291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46C3-4892-8343-7467934EF633}"/>
                </c:ext>
              </c:extLst>
            </c:dLbl>
            <c:spPr>
              <a:solidFill>
                <a:srgbClr val="FFFF0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e-IL"/>
              </a:p>
            </c:txPr>
            <c:dLblPos val="bestFit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גיליון1!$A$19:$A$26</c:f>
              <c:strCache>
                <c:ptCount val="8"/>
                <c:pt idx="0">
                  <c:v>חינוך</c:v>
                </c:pt>
                <c:pt idx="1">
                  <c:v>רווחה</c:v>
                </c:pt>
                <c:pt idx="2">
                  <c:v>מענק איזון</c:v>
                </c:pt>
                <c:pt idx="3">
                  <c:v>מענק שיפוי ע.עזה </c:v>
                </c:pt>
                <c:pt idx="4">
                  <c:v>מענקים מיועדים </c:v>
                </c:pt>
                <c:pt idx="5">
                  <c:v>בטחון</c:v>
                </c:pt>
                <c:pt idx="6">
                  <c:v>תקומה</c:v>
                </c:pt>
                <c:pt idx="7">
                  <c:v>אחרים</c:v>
                </c:pt>
              </c:strCache>
            </c:strRef>
          </c:cat>
          <c:val>
            <c:numRef>
              <c:f>גיליון1!$B$19:$B$26</c:f>
              <c:numCache>
                <c:formatCode>#,##0</c:formatCode>
                <c:ptCount val="8"/>
                <c:pt idx="0">
                  <c:v>102718</c:v>
                </c:pt>
                <c:pt idx="1">
                  <c:v>42358</c:v>
                </c:pt>
                <c:pt idx="2">
                  <c:v>30148</c:v>
                </c:pt>
                <c:pt idx="3">
                  <c:v>16900</c:v>
                </c:pt>
                <c:pt idx="4">
                  <c:v>21215</c:v>
                </c:pt>
                <c:pt idx="5">
                  <c:v>18293</c:v>
                </c:pt>
                <c:pt idx="6">
                  <c:v>15378</c:v>
                </c:pt>
                <c:pt idx="7">
                  <c:v>3049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46C3-4892-8343-7467934EF633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2-46C3-4892-8343-7467934EF63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4-46C3-4892-8343-7467934EF63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6-46C3-4892-8343-7467934EF63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8-46C3-4892-8343-7467934EF63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A-46C3-4892-8343-7467934EF63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C-46C3-4892-8343-7467934EF63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E-46C3-4892-8343-7467934EF633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0-46C3-4892-8343-7467934EF63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e-IL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גיליון1!$A$19:$A$26</c:f>
              <c:strCache>
                <c:ptCount val="8"/>
                <c:pt idx="0">
                  <c:v>חינוך</c:v>
                </c:pt>
                <c:pt idx="1">
                  <c:v>רווחה</c:v>
                </c:pt>
                <c:pt idx="2">
                  <c:v>מענק איזון</c:v>
                </c:pt>
                <c:pt idx="3">
                  <c:v>מענק שיפוי ע.עזה </c:v>
                </c:pt>
                <c:pt idx="4">
                  <c:v>מענקים מיועדים </c:v>
                </c:pt>
                <c:pt idx="5">
                  <c:v>בטחון</c:v>
                </c:pt>
                <c:pt idx="6">
                  <c:v>תקומה</c:v>
                </c:pt>
                <c:pt idx="7">
                  <c:v>אחרים</c:v>
                </c:pt>
              </c:strCache>
            </c:strRef>
          </c:cat>
          <c:val>
            <c:numRef>
              <c:f>גיליון1!$C$19:$C$26</c:f>
              <c:numCache>
                <c:formatCode>0.00%</c:formatCode>
                <c:ptCount val="8"/>
                <c:pt idx="0">
                  <c:v>0.41077505708652756</c:v>
                </c:pt>
                <c:pt idx="1">
                  <c:v>0.16939202348245813</c:v>
                </c:pt>
                <c:pt idx="2">
                  <c:v>0.12056354700290732</c:v>
                </c:pt>
                <c:pt idx="3">
                  <c:v>6.7584050164161261E-2</c:v>
                </c:pt>
                <c:pt idx="4">
                  <c:v>8.4839977765247404E-2</c:v>
                </c:pt>
                <c:pt idx="5">
                  <c:v>7.3154735482426153E-2</c:v>
                </c:pt>
                <c:pt idx="6">
                  <c:v>6.1497486593164015E-2</c:v>
                </c:pt>
                <c:pt idx="7">
                  <c:v>1.21E-2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1-46C3-4892-8343-7467934EF633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he-I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e-IL" sz="2400" b="1" u="sng" dirty="0"/>
              <a:t>הכנסות תקומה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e-IL"/>
        </a:p>
      </c:txPr>
    </c:title>
    <c:autoTitleDeleted val="0"/>
    <c:view3D>
      <c:rotX val="30"/>
      <c:rotY val="36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5858945051223425E-3"/>
          <c:y val="7.2228623861041757E-2"/>
          <c:w val="0.98682821098975515"/>
          <c:h val="0.89753696946418282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553D-4E6F-91E5-AC33DC3FE2A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553D-4E6F-91E5-AC33DC3FE2A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553D-4E6F-91E5-AC33DC3FE2A7}"/>
              </c:ext>
            </c:extLst>
          </c:dPt>
          <c:dLbls>
            <c:dLbl>
              <c:idx val="0"/>
              <c:layout>
                <c:manualLayout>
                  <c:x val="-1.3283718567437213E-2"/>
                  <c:y val="0.24985560747995914"/>
                </c:manualLayout>
              </c:layout>
              <c:spPr>
                <a:solidFill>
                  <a:srgbClr val="FFFF0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e-IL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58728812124290919"/>
                      <c:h val="7.22673893405600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553D-4E6F-91E5-AC33DC3FE2A7}"/>
                </c:ext>
              </c:extLst>
            </c:dLbl>
            <c:dLbl>
              <c:idx val="1"/>
              <c:layout>
                <c:manualLayout>
                  <c:x val="6.4516129032258064E-3"/>
                  <c:y val="-0.15706563102376431"/>
                </c:manualLayout>
              </c:layout>
              <c:spPr>
                <a:solidFill>
                  <a:srgbClr val="FFFF0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e-IL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617957835915672"/>
                      <c:h val="7.22673893405600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553D-4E6F-91E5-AC33DC3FE2A7}"/>
                </c:ext>
              </c:extLst>
            </c:dLbl>
            <c:dLbl>
              <c:idx val="2"/>
              <c:layout>
                <c:manualLayout>
                  <c:x val="0.28285124036914744"/>
                  <c:y val="-6.0413688126382571E-3"/>
                </c:manualLayout>
              </c:layout>
              <c:spPr>
                <a:solidFill>
                  <a:srgbClr val="FFFF0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e-IL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397324527982387"/>
                      <c:h val="6.549232158988256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553D-4E6F-91E5-AC33DC3FE2A7}"/>
                </c:ext>
              </c:extLst>
            </c:dLbl>
            <c:spPr>
              <a:solidFill>
                <a:srgbClr val="FFFF0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e-IL"/>
              </a:p>
            </c:txPr>
            <c:dLblPos val="bestFit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גיליון1!$A$32:$A$34</c:f>
              <c:strCache>
                <c:ptCount val="3"/>
                <c:pt idx="0">
                  <c:v>משרד החינוך </c:v>
                </c:pt>
                <c:pt idx="1">
                  <c:v>תקומה </c:v>
                </c:pt>
                <c:pt idx="2">
                  <c:v>מועצה</c:v>
                </c:pt>
              </c:strCache>
            </c:strRef>
          </c:cat>
          <c:val>
            <c:numRef>
              <c:f>גיליון1!$B$32:$B$34</c:f>
              <c:numCache>
                <c:formatCode>#,##0</c:formatCode>
                <c:ptCount val="3"/>
                <c:pt idx="0">
                  <c:v>29761</c:v>
                </c:pt>
                <c:pt idx="1">
                  <c:v>15488</c:v>
                </c:pt>
                <c:pt idx="2">
                  <c:v>122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53D-4E6F-91E5-AC33DC3FE2A7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8-553D-4E6F-91E5-AC33DC3FE2A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A-553D-4E6F-91E5-AC33DC3FE2A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C-553D-4E6F-91E5-AC33DC3FE2A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e-IL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גיליון1!$A$32:$A$34</c:f>
              <c:strCache>
                <c:ptCount val="3"/>
                <c:pt idx="0">
                  <c:v>משרד החינוך </c:v>
                </c:pt>
                <c:pt idx="1">
                  <c:v>תקומה </c:v>
                </c:pt>
                <c:pt idx="2">
                  <c:v>מועצה</c:v>
                </c:pt>
              </c:strCache>
            </c:strRef>
          </c:cat>
          <c:val>
            <c:numRef>
              <c:f>גיליון1!$C$32:$C$34</c:f>
              <c:numCache>
                <c:formatCode>0.00%</c:formatCode>
                <c:ptCount val="3"/>
                <c:pt idx="0">
                  <c:v>0.65594763174715132</c:v>
                </c:pt>
                <c:pt idx="1">
                  <c:v>0.34136342597694563</c:v>
                </c:pt>
                <c:pt idx="2">
                  <c:v>2.68894227590311E-3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553D-4E6F-91E5-AC33DC3FE2A7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he-I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e-IL" sz="2400" b="1" u="sng" dirty="0"/>
              <a:t>הוצאות תקומה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e-IL"/>
        </a:p>
      </c:txPr>
    </c:title>
    <c:autoTitleDeleted val="0"/>
    <c:view3D>
      <c:rotX val="30"/>
      <c:rotY val="36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733858267716536E-2"/>
          <c:y val="0.10384560669753679"/>
          <c:w val="0.97607552281771226"/>
          <c:h val="0.88624518987972034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8D52-4C3D-A0EF-E8E16A5F7A0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8D52-4C3D-A0EF-E8E16A5F7A0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8D52-4C3D-A0EF-E8E16A5F7A0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8D52-4C3D-A0EF-E8E16A5F7A08}"/>
              </c:ext>
            </c:extLst>
          </c:dPt>
          <c:dLbls>
            <c:dLbl>
              <c:idx val="0"/>
              <c:layout>
                <c:manualLayout>
                  <c:x val="1.0032370953630746E-2"/>
                  <c:y val="-1.725940507436570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D52-4C3D-A0EF-E8E16A5F7A08}"/>
                </c:ext>
              </c:extLst>
            </c:dLbl>
            <c:dLbl>
              <c:idx val="1"/>
              <c:layout>
                <c:manualLayout>
                  <c:x val="4.8524087714842026E-2"/>
                  <c:y val="-2.5689243112903569E-2"/>
                </c:manualLayout>
              </c:layout>
              <c:spPr>
                <a:solidFill>
                  <a:srgbClr val="FFFF0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e-IL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15461857590382"/>
                      <c:h val="0.1422764227642276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8D52-4C3D-A0EF-E8E16A5F7A08}"/>
                </c:ext>
              </c:extLst>
            </c:dLbl>
            <c:dLbl>
              <c:idx val="2"/>
              <c:layout>
                <c:manualLayout>
                  <c:x val="-2.1311658623317246E-2"/>
                  <c:y val="0.10610574084743472"/>
                </c:manualLayout>
              </c:layout>
              <c:spPr>
                <a:solidFill>
                  <a:srgbClr val="FFFF0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e-IL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54958056049445436"/>
                      <c:h val="9.710930442637759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8D52-4C3D-A0EF-E8E16A5F7A08}"/>
                </c:ext>
              </c:extLst>
            </c:dLbl>
            <c:dLbl>
              <c:idx val="3"/>
              <c:layout>
                <c:manualLayout>
                  <c:x val="1.5053678774024207E-2"/>
                  <c:y val="-0.10651544573188514"/>
                </c:manualLayout>
              </c:layout>
              <c:spPr>
                <a:solidFill>
                  <a:srgbClr val="FFFF0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e-IL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6550537634408592"/>
                      <c:h val="0.1309846431797651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8D52-4C3D-A0EF-E8E16A5F7A08}"/>
                </c:ext>
              </c:extLst>
            </c:dLbl>
            <c:spPr>
              <a:solidFill>
                <a:srgbClr val="FFFF0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e-IL"/>
              </a:p>
            </c:txPr>
            <c:dLblPos val="bestFit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גיליון1!$A$38:$A$41</c:f>
              <c:strCache>
                <c:ptCount val="4"/>
                <c:pt idx="0">
                  <c:v>שכר חינוך </c:v>
                </c:pt>
                <c:pt idx="1">
                  <c:v>שכר ללא חינוך</c:v>
                </c:pt>
                <c:pt idx="2">
                  <c:v>פעולות חינוך </c:v>
                </c:pt>
                <c:pt idx="3">
                  <c:v>פעולות  ללא חינוך</c:v>
                </c:pt>
              </c:strCache>
            </c:strRef>
          </c:cat>
          <c:val>
            <c:numRef>
              <c:f>גיליון1!$B$38:$B$41</c:f>
              <c:numCache>
                <c:formatCode>#,##0</c:formatCode>
                <c:ptCount val="4"/>
                <c:pt idx="0">
                  <c:v>200</c:v>
                </c:pt>
                <c:pt idx="1">
                  <c:v>3674</c:v>
                </c:pt>
                <c:pt idx="2">
                  <c:v>29561</c:v>
                </c:pt>
                <c:pt idx="3">
                  <c:v>11936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D52-4C3D-A0EF-E8E16A5F7A08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A-8D52-4C3D-A0EF-E8E16A5F7A0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C-8D52-4C3D-A0EF-E8E16A5F7A0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E-8D52-4C3D-A0EF-E8E16A5F7A0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0-8D52-4C3D-A0EF-E8E16A5F7A0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e-IL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גיליון1!$A$38:$A$41</c:f>
              <c:strCache>
                <c:ptCount val="4"/>
                <c:pt idx="0">
                  <c:v>שכר חינוך </c:v>
                </c:pt>
                <c:pt idx="1">
                  <c:v>שכר ללא חינוך</c:v>
                </c:pt>
                <c:pt idx="2">
                  <c:v>פעולות חינוך </c:v>
                </c:pt>
                <c:pt idx="3">
                  <c:v>פעולות  ללא חינוך</c:v>
                </c:pt>
              </c:strCache>
            </c:strRef>
          </c:cat>
          <c:val>
            <c:numRef>
              <c:f>גיליון1!$C$38:$C$41</c:f>
              <c:numCache>
                <c:formatCode>0.00%</c:formatCode>
                <c:ptCount val="4"/>
                <c:pt idx="0">
                  <c:v>4.4081020916444426E-3</c:v>
                </c:pt>
                <c:pt idx="1">
                  <c:v>8.0976835423508406E-2</c:v>
                </c:pt>
                <c:pt idx="2">
                  <c:v>0.65153952965550677</c:v>
                </c:pt>
                <c:pt idx="3">
                  <c:v>0.26307553282934032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8D52-4C3D-A0EF-E8E16A5F7A08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he-I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7589804-B159-B591-AD99-E95DE79A35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C54796C8-D532-893B-1C69-6F307698AC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BAEB3582-3B84-B5D0-1321-C7C65671D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1B3D9-0685-402C-8C4C-D628138DF6BF}" type="datetimeFigureOut">
              <a:rPr lang="he-IL" smtClean="0"/>
              <a:t>ג'/טבת/תשפ"ו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A4AFA040-D04C-6E29-7035-E9553A00C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BF3B221A-E7BE-79B3-2F78-5A23C1258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23EE3-8A2E-4E44-9F91-2998C390796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22881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B77059C-0211-3D12-DF5B-5B0FC5AFD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A0D2153F-A35E-952E-80B6-85172FF44E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0AEB37F5-23BA-CD4D-F293-449AD9198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1B3D9-0685-402C-8C4C-D628138DF6BF}" type="datetimeFigureOut">
              <a:rPr lang="he-IL" smtClean="0"/>
              <a:t>ג'/טבת/תשפ"ו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01904187-6F66-E256-993C-F7C340D64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44FD558D-C0DC-35FE-E1D0-9F3F1AFED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23EE3-8A2E-4E44-9F91-2998C390796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92179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98076D40-943A-1058-F9F6-AE41624C60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51B8DD43-E4C9-E57D-CE29-458F0ED5EA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34F8B51C-90FF-7BB0-BF04-BC7BD7F1E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1B3D9-0685-402C-8C4C-D628138DF6BF}" type="datetimeFigureOut">
              <a:rPr lang="he-IL" smtClean="0"/>
              <a:t>ג'/טבת/תשפ"ו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66A0915C-4702-94D0-FA44-AD4B54CFF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433455FF-8105-A924-CC47-F0507B924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23EE3-8A2E-4E44-9F91-2998C390796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23833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E43B938-2789-F464-00EA-278786B3D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EFA4FA1F-D571-095D-DB87-F8AD2DED42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F7BE72B0-5318-B29F-7255-88B6DC3E1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1B3D9-0685-402C-8C4C-D628138DF6BF}" type="datetimeFigureOut">
              <a:rPr lang="he-IL" smtClean="0"/>
              <a:t>ג'/טבת/תשפ"ו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1F3E2222-C1BE-F925-A136-226A14B97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0722499-D686-6EA3-FDEC-93E2E56E9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23EE3-8A2E-4E44-9F91-2998C390796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8450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1968AC7-A54E-42B0-C66F-77BA0E0BC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6FC28E6D-3209-5D1E-C590-F23C6694F4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F6099E52-87CA-04D7-04AF-2081622B1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1B3D9-0685-402C-8C4C-D628138DF6BF}" type="datetimeFigureOut">
              <a:rPr lang="he-IL" smtClean="0"/>
              <a:t>ג'/טבת/תשפ"ו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C6A2A467-A33B-E9CD-6918-1E2DB5C60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135AD826-342D-7EFD-9F9C-3FE70AFE4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23EE3-8A2E-4E44-9F91-2998C390796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04021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8D50A56-AEA4-3743-DCAE-83902E5FB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9A80D30-1BCB-27AF-33AF-B0A95C7D05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A33C3B8D-F899-BE83-6A87-80F658FCA3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C7E27322-2C7D-697B-6F90-B2A6E1F20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1B3D9-0685-402C-8C4C-D628138DF6BF}" type="datetimeFigureOut">
              <a:rPr lang="he-IL" smtClean="0"/>
              <a:t>ג'/טבת/תשפ"ו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1355EF07-0AF0-C6FF-12DF-7E40E791A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161C8132-5C51-E57A-CA66-4644D4AC8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23EE3-8A2E-4E44-9F91-2998C390796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15777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1160368-6F14-5F86-110E-1C0026E25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490AF352-F544-3982-75EC-B8BB21618E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DFFA77C7-855F-D5B2-F3AA-51C72410F7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675FB7E1-FC7C-4B35-32A9-F61A9D0E48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C985C1B0-C1AD-A892-B749-1B31B3AA65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21710B40-7039-5160-5865-F0927FD28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1B3D9-0685-402C-8C4C-D628138DF6BF}" type="datetimeFigureOut">
              <a:rPr lang="he-IL" smtClean="0"/>
              <a:t>ג'/טבת/תשפ"ו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2644212F-E768-520E-487B-A336D2C7A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E221327F-ECA1-C820-D3B6-1BF8A5C78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23EE3-8A2E-4E44-9F91-2998C390796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13440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676C943-370D-5B25-8165-F99195621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18BEFA93-E3CC-610F-BCA6-AA90234EF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1B3D9-0685-402C-8C4C-D628138DF6BF}" type="datetimeFigureOut">
              <a:rPr lang="he-IL" smtClean="0"/>
              <a:t>ג'/טבת/תשפ"ו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8F4DBD4B-949B-5D48-F751-9865B1D1E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AEDBDF3C-498F-E425-37AB-50E92286D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23EE3-8A2E-4E44-9F91-2998C390796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14805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54EA4DF3-C730-69EC-4A58-52B941F72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1B3D9-0685-402C-8C4C-D628138DF6BF}" type="datetimeFigureOut">
              <a:rPr lang="he-IL" smtClean="0"/>
              <a:t>ג'/טבת/תשפ"ו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61599CEB-4A23-05C8-308D-6839A3DB2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4A35698D-5176-2F4C-1092-47B68A1AE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23EE3-8A2E-4E44-9F91-2998C390796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35737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61A34A9-9E30-CF5E-E04A-9F7C01CC4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AF238CF2-BE1C-0D5D-5180-9512E9BA43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9ED500A2-BCDB-4B92-E6D2-F305EAEB9F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B2EF4A15-CA35-C88F-8AE8-8988F81C5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1B3D9-0685-402C-8C4C-D628138DF6BF}" type="datetimeFigureOut">
              <a:rPr lang="he-IL" smtClean="0"/>
              <a:t>ג'/טבת/תשפ"ו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E252AF01-C140-7919-3CB1-71C04B26B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D306EDFF-0290-D751-60A6-2FE39292F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23EE3-8A2E-4E44-9F91-2998C390796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32180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205E054-EF0F-A59D-A094-BDBD03EE8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D0F3BDA5-AD64-7A91-650B-33888C9A70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D4F28AE4-AAC5-91FE-34BD-ADDD6982D3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56E573CC-5CC9-3AEA-C262-379653160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1B3D9-0685-402C-8C4C-D628138DF6BF}" type="datetimeFigureOut">
              <a:rPr lang="he-IL" smtClean="0"/>
              <a:t>ג'/טבת/תשפ"ו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CCAFBA9E-E72F-4A45-8FB2-319A92E21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E72870C0-F36A-D93A-4A7A-DE6E96867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23EE3-8A2E-4E44-9F91-2998C390796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70961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24DFDD31-7570-1141-634F-3FF8451DE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4B7405BD-618F-0EC9-D6BA-60FA527E03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733145B6-50F7-1B69-AE82-044B1C86DD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81B3D9-0685-402C-8C4C-D628138DF6BF}" type="datetimeFigureOut">
              <a:rPr lang="he-IL" smtClean="0"/>
              <a:t>ג'/טבת/תשפ"ו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34634441-FAD6-66D1-B9DF-71B7B0CFE7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5145E0A-D96C-F42D-1FDA-79131FAEDF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D23EE3-8A2E-4E44-9F91-2998C390796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59267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BE4B9BA-7049-1AD2-F09F-2773F79A34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9393"/>
            <a:ext cx="9144000" cy="900747"/>
          </a:xfrm>
        </p:spPr>
        <p:txBody>
          <a:bodyPr>
            <a:normAutofit fontScale="90000"/>
          </a:bodyPr>
          <a:lstStyle/>
          <a:p>
            <a:r>
              <a:rPr lang="he-IL" b="1" u="sng" dirty="0"/>
              <a:t>תקציב מועצה – 337,800 </a:t>
            </a:r>
            <a:r>
              <a:rPr lang="he-IL" b="1" u="sng" dirty="0" err="1"/>
              <a:t>אלש"ח</a:t>
            </a:r>
            <a:endParaRPr lang="he-IL" b="1" u="sng" dirty="0"/>
          </a:p>
        </p:txBody>
      </p:sp>
      <p:graphicFrame>
        <p:nvGraphicFramePr>
          <p:cNvPr id="4" name="תרשים 3">
            <a:extLst>
              <a:ext uri="{FF2B5EF4-FFF2-40B4-BE49-F238E27FC236}">
                <a16:creationId xmlns:a16="http://schemas.microsoft.com/office/drawing/2014/main" id="{21EC39F6-412D-B05F-3F54-D5B8582C4D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3228283"/>
              </p:ext>
            </p:extLst>
          </p:nvPr>
        </p:nvGraphicFramePr>
        <p:xfrm>
          <a:off x="498764" y="1280159"/>
          <a:ext cx="11479876" cy="53584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43500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75BC4E1-761A-C835-6B31-D7EE1D70F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9543" y="90805"/>
            <a:ext cx="8601594" cy="1325563"/>
          </a:xfrm>
        </p:spPr>
        <p:txBody>
          <a:bodyPr/>
          <a:lstStyle/>
          <a:p>
            <a:r>
              <a:rPr lang="he-IL" b="1" u="sng" dirty="0"/>
              <a:t>פירוט הכנסות מועצה – 337,800 </a:t>
            </a:r>
            <a:r>
              <a:rPr lang="he-IL" b="1" u="sng" dirty="0" err="1"/>
              <a:t>אלש"ח</a:t>
            </a:r>
            <a:endParaRPr lang="he-IL" b="1" u="sng" dirty="0"/>
          </a:p>
        </p:txBody>
      </p:sp>
      <p:graphicFrame>
        <p:nvGraphicFramePr>
          <p:cNvPr id="4" name="תרשים 3">
            <a:extLst>
              <a:ext uri="{FF2B5EF4-FFF2-40B4-BE49-F238E27FC236}">
                <a16:creationId xmlns:a16="http://schemas.microsoft.com/office/drawing/2014/main" id="{ECCF1C48-2327-BDA8-B80E-5FE25DD3D1F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8564934"/>
              </p:ext>
            </p:extLst>
          </p:nvPr>
        </p:nvGraphicFramePr>
        <p:xfrm>
          <a:off x="241069" y="1122217"/>
          <a:ext cx="11729257" cy="55445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15076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2DF7A18-C652-771A-66A7-6F1B8EE5F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2100" y="18255"/>
            <a:ext cx="9067800" cy="1325563"/>
          </a:xfrm>
        </p:spPr>
        <p:txBody>
          <a:bodyPr/>
          <a:lstStyle/>
          <a:p>
            <a:r>
              <a:rPr lang="he-IL" b="1" u="sng" dirty="0"/>
              <a:t>פירוט הכנסות ממשלה – 250,059 </a:t>
            </a:r>
            <a:r>
              <a:rPr lang="he-IL" b="1" u="sng" dirty="0" err="1"/>
              <a:t>אלש"ח</a:t>
            </a:r>
            <a:endParaRPr lang="he-IL" b="1" u="sng" dirty="0"/>
          </a:p>
        </p:txBody>
      </p:sp>
      <p:graphicFrame>
        <p:nvGraphicFramePr>
          <p:cNvPr id="4" name="תרשים 3">
            <a:extLst>
              <a:ext uri="{FF2B5EF4-FFF2-40B4-BE49-F238E27FC236}">
                <a16:creationId xmlns:a16="http://schemas.microsoft.com/office/drawing/2014/main" id="{CF5A9894-FB0D-9DB1-9F7D-1F16DB0BD11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657666"/>
              </p:ext>
            </p:extLst>
          </p:nvPr>
        </p:nvGraphicFramePr>
        <p:xfrm>
          <a:off x="297180" y="1051560"/>
          <a:ext cx="11738610" cy="55549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22561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E10DFF3-FCF4-6B08-C8FD-5E834EFAD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r>
              <a:rPr lang="he-IL" b="1" u="sng" dirty="0"/>
              <a:t>פירוט הוצאות והכנסות תקומה – 45,371 </a:t>
            </a:r>
            <a:r>
              <a:rPr lang="he-IL" b="1" u="sng" dirty="0" err="1"/>
              <a:t>אלש"ח</a:t>
            </a:r>
            <a:endParaRPr lang="he-IL" b="1" u="sng" dirty="0"/>
          </a:p>
        </p:txBody>
      </p:sp>
      <p:graphicFrame>
        <p:nvGraphicFramePr>
          <p:cNvPr id="4" name="תרשים 3">
            <a:extLst>
              <a:ext uri="{FF2B5EF4-FFF2-40B4-BE49-F238E27FC236}">
                <a16:creationId xmlns:a16="http://schemas.microsoft.com/office/drawing/2014/main" id="{580D9EF6-6456-03AE-1D86-E80D54496C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8549197"/>
              </p:ext>
            </p:extLst>
          </p:nvPr>
        </p:nvGraphicFramePr>
        <p:xfrm>
          <a:off x="6096000" y="1097280"/>
          <a:ext cx="5905500" cy="5623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תרשים 4">
            <a:extLst>
              <a:ext uri="{FF2B5EF4-FFF2-40B4-BE49-F238E27FC236}">
                <a16:creationId xmlns:a16="http://schemas.microsoft.com/office/drawing/2014/main" id="{ECA9634B-BD3C-CB6D-BA08-8F625A2DB6F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7201320"/>
              </p:ext>
            </p:extLst>
          </p:nvPr>
        </p:nvGraphicFramePr>
        <p:xfrm>
          <a:off x="190501" y="1097280"/>
          <a:ext cx="5905500" cy="5623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74443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3BBC489-8E3E-F59F-699E-C8BDFF59C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1009" y="0"/>
            <a:ext cx="2509982" cy="863311"/>
          </a:xfrm>
        </p:spPr>
        <p:txBody>
          <a:bodyPr/>
          <a:lstStyle/>
          <a:p>
            <a:pPr algn="ctr"/>
            <a:r>
              <a:rPr lang="he-IL" b="1" u="sng" dirty="0"/>
              <a:t>נתונים</a:t>
            </a:r>
          </a:p>
        </p:txBody>
      </p:sp>
      <p:pic>
        <p:nvPicPr>
          <p:cNvPr id="5" name="תמונה 4">
            <a:extLst>
              <a:ext uri="{FF2B5EF4-FFF2-40B4-BE49-F238E27FC236}">
                <a16:creationId xmlns:a16="http://schemas.microsoft.com/office/drawing/2014/main" id="{21067A35-5838-9090-36E7-FF9FC25D5C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863311"/>
            <a:ext cx="5988518" cy="5806996"/>
          </a:xfrm>
          <a:prstGeom prst="rect">
            <a:avLst/>
          </a:prstGeom>
        </p:spPr>
      </p:pic>
      <p:pic>
        <p:nvPicPr>
          <p:cNvPr id="6" name="תמונה 5">
            <a:extLst>
              <a:ext uri="{FF2B5EF4-FFF2-40B4-BE49-F238E27FC236}">
                <a16:creationId xmlns:a16="http://schemas.microsoft.com/office/drawing/2014/main" id="{8375F95E-584C-D78A-454D-4EB02F864F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761" y="863311"/>
            <a:ext cx="5653237" cy="5806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776433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מסמך" ma:contentTypeID="0x0101007BA9DD526920404ABDC388BC1B8C4FA8" ma:contentTypeVersion="17" ma:contentTypeDescription="צור מסמך חדש." ma:contentTypeScope="" ma:versionID="15a7e23160f8aed215fa0041ffeef76b">
  <xsd:schema xmlns:xsd="http://www.w3.org/2001/XMLSchema" xmlns:xs="http://www.w3.org/2001/XMLSchema" xmlns:p="http://schemas.microsoft.com/office/2006/metadata/properties" xmlns:ns1="http://schemas.microsoft.com/sharepoint/v3" xmlns:ns2="c54bd0d3-9888-4148-9d71-df19bd5c3906" xmlns:ns3="2d7f225b-9d37-43de-8ce8-ff3a952e28e1" targetNamespace="http://schemas.microsoft.com/office/2006/metadata/properties" ma:root="true" ma:fieldsID="4eb990b0dc9561921f94cb46a2ef6f7e" ns1:_="" ns2:_="" ns3:_="">
    <xsd:import namespace="http://schemas.microsoft.com/sharepoint/v3"/>
    <xsd:import namespace="c54bd0d3-9888-4148-9d71-df19bd5c3906"/>
    <xsd:import namespace="2d7f225b-9d37-43de-8ce8-ff3a952e28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3" nillable="true" ma:displayName="מאפייני מדיניות תאימות מאוחדת" ma:hidden="true" ma:internalName="_ip_UnifiedCompliancePolicyProperties">
      <xsd:simpleType>
        <xsd:restriction base="dms:Note"/>
      </xsd:simpleType>
    </xsd:element>
    <xsd:element name="_ip_UnifiedCompliancePolicyUIAction" ma:index="24" nillable="true" ma:displayName="פעולת ממשק משתמש של מדיניות תאימות מאוחדת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4bd0d3-9888-4148-9d71-df19bd5c39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8" nillable="true" ma:taxonomy="true" ma:internalName="lcf76f155ced4ddcb4097134ff3c332f" ma:taxonomyFieldName="MediaServiceImageTags" ma:displayName="תגיות תמונה" ma:readOnly="false" ma:fieldId="{5cf76f15-5ced-4ddc-b409-7134ff3c332f}" ma:taxonomyMulti="true" ma:sspId="012e9713-f20b-4ddc-8bd6-f15c0cd13da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7f225b-9d37-43de-8ce8-ff3a952e28e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משותף עם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משותף עם פרטים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1e4f574f-00d1-4624-af60-47685e8d55a3}" ma:internalName="TaxCatchAll" ma:showField="CatchAllData" ma:web="2d7f225b-9d37-43de-8ce8-ff3a952e28e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סוג תוכן"/>
        <xsd:element ref="dc:title" minOccurs="0" maxOccurs="1" ma:index="4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c54bd0d3-9888-4148-9d71-df19bd5c3906">
      <Terms xmlns="http://schemas.microsoft.com/office/infopath/2007/PartnerControls"/>
    </lcf76f155ced4ddcb4097134ff3c332f>
    <_ip_UnifiedCompliancePolicyProperties xmlns="http://schemas.microsoft.com/sharepoint/v3" xsi:nil="true"/>
    <TaxCatchAll xmlns="2d7f225b-9d37-43de-8ce8-ff3a952e28e1" xsi:nil="true"/>
  </documentManagement>
</p:properties>
</file>

<file path=customXml/itemProps1.xml><?xml version="1.0" encoding="utf-8"?>
<ds:datastoreItem xmlns:ds="http://schemas.openxmlformats.org/officeDocument/2006/customXml" ds:itemID="{D3279318-3940-4116-959D-EC5DA399CA6D}"/>
</file>

<file path=customXml/itemProps2.xml><?xml version="1.0" encoding="utf-8"?>
<ds:datastoreItem xmlns:ds="http://schemas.openxmlformats.org/officeDocument/2006/customXml" ds:itemID="{5C2D970A-B628-4644-BB6E-459089B2CC42}"/>
</file>

<file path=customXml/itemProps3.xml><?xml version="1.0" encoding="utf-8"?>
<ds:datastoreItem xmlns:ds="http://schemas.openxmlformats.org/officeDocument/2006/customXml" ds:itemID="{AFAEBCEB-5ACD-4158-8C7D-578E832B2703}"/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147</Words>
  <Application>Microsoft Office PowerPoint</Application>
  <PresentationFormat>מסך רחב</PresentationFormat>
  <Paragraphs>30</Paragraphs>
  <Slides>5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ערכת נושא Office</vt:lpstr>
      <vt:lpstr>תקציב מועצה – 337,800 אלש"ח</vt:lpstr>
      <vt:lpstr>פירוט הכנסות מועצה – 337,800 אלש"ח</vt:lpstr>
      <vt:lpstr>פירוט הכנסות ממשלה – 250,059 אלש"ח</vt:lpstr>
      <vt:lpstr>פירוט הוצאות והכנסות תקומה – 45,371 אלש"ח</vt:lpstr>
      <vt:lpstr>נתונים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עמית ניר - סגן גזבר מ.א אשכול</dc:creator>
  <cp:lastModifiedBy>עמית ניר - סגן גזבר מ.א אשכול</cp:lastModifiedBy>
  <cp:revision>1</cp:revision>
  <dcterms:created xsi:type="dcterms:W3CDTF">2025-12-23T08:58:56Z</dcterms:created>
  <dcterms:modified xsi:type="dcterms:W3CDTF">2025-12-23T09:34:58Z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0x0101007BA9DD526920404ABDC388BC1B8C4FA8</vt:lpwstr>
  </property>
</Properties>
</file>